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Algerian" panose="04020705040A02060702" pitchFamily="82" charset="0"/>
      <p:regular r:id="rId15"/>
    </p:embeddedFont>
    <p:embeddedFont>
      <p:font typeface="Inter" panose="020B0604020202020204" charset="0"/>
      <p:bold r:id="rId1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2/13/2025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AC08F-CB63-E3A9-4541-8BF139D2F82B}"/>
              </a:ext>
            </a:extLst>
          </p:cNvPr>
          <p:cNvPicPr>
            <a:picLocks noChangeAspect="1"/>
          </p:cNvPicPr>
          <p:nvPr/>
        </p:nvPicPr>
        <p:blipFill>
          <a:blip r:embed="rId2"/>
          <a:stretch>
            <a:fillRect/>
          </a:stretch>
        </p:blipFill>
        <p:spPr>
          <a:xfrm>
            <a:off x="0" y="0"/>
            <a:ext cx="14630399" cy="8229600"/>
          </a:xfrm>
          <a:prstGeom prst="rect">
            <a:avLst/>
          </a:prstGeom>
        </p:spPr>
      </p:pic>
      <p:sp>
        <p:nvSpPr>
          <p:cNvPr id="6" name="TextBox 5">
            <a:extLst>
              <a:ext uri="{FF2B5EF4-FFF2-40B4-BE49-F238E27FC236}">
                <a16:creationId xmlns:a16="http://schemas.microsoft.com/office/drawing/2014/main" id="{A17A011D-B524-CF70-F40C-E64957FB3F85}"/>
              </a:ext>
            </a:extLst>
          </p:cNvPr>
          <p:cNvSpPr txBox="1"/>
          <p:nvPr/>
        </p:nvSpPr>
        <p:spPr>
          <a:xfrm>
            <a:off x="3324224" y="509677"/>
            <a:ext cx="7981949" cy="830997"/>
          </a:xfrm>
          <a:prstGeom prst="rect">
            <a:avLst/>
          </a:prstGeom>
          <a:noFill/>
        </p:spPr>
        <p:txBody>
          <a:bodyPr wrap="square" rtlCol="0">
            <a:spAutoFit/>
          </a:bodyPr>
          <a:lstStyle/>
          <a:p>
            <a:r>
              <a:rPr lang="en-US" sz="4800" b="1" dirty="0">
                <a:latin typeface="Algerian" panose="04020705040A02060702" pitchFamily="82" charset="0"/>
              </a:rPr>
              <a:t>WELCOME TO PROJECT 3</a:t>
            </a:r>
          </a:p>
        </p:txBody>
      </p:sp>
      <p:sp>
        <p:nvSpPr>
          <p:cNvPr id="7" name="TextBox 6">
            <a:extLst>
              <a:ext uri="{FF2B5EF4-FFF2-40B4-BE49-F238E27FC236}">
                <a16:creationId xmlns:a16="http://schemas.microsoft.com/office/drawing/2014/main" id="{4A0BA23D-8974-8B7F-3DBB-29F2DEE99A53}"/>
              </a:ext>
            </a:extLst>
          </p:cNvPr>
          <p:cNvSpPr txBox="1"/>
          <p:nvPr/>
        </p:nvSpPr>
        <p:spPr>
          <a:xfrm>
            <a:off x="2452687" y="1616214"/>
            <a:ext cx="9477376" cy="707886"/>
          </a:xfrm>
          <a:prstGeom prst="rect">
            <a:avLst/>
          </a:prstGeom>
          <a:noFill/>
        </p:spPr>
        <p:txBody>
          <a:bodyPr wrap="square" rtlCol="0">
            <a:spAutoFit/>
          </a:bodyPr>
          <a:lstStyle/>
          <a:p>
            <a:r>
              <a:rPr lang="en-US" sz="4000" b="1" dirty="0">
                <a:solidFill>
                  <a:schemeClr val="tx2"/>
                </a:solidFill>
                <a:latin typeface="Algerian" panose="04020705040A02060702" pitchFamily="82" charset="0"/>
              </a:rPr>
              <a:t>EDA HOUSE PREDICTION AND INSIGHTS</a:t>
            </a:r>
          </a:p>
        </p:txBody>
      </p:sp>
      <p:sp>
        <p:nvSpPr>
          <p:cNvPr id="10" name="TextBox 9">
            <a:extLst>
              <a:ext uri="{FF2B5EF4-FFF2-40B4-BE49-F238E27FC236}">
                <a16:creationId xmlns:a16="http://schemas.microsoft.com/office/drawing/2014/main" id="{B3D720CF-934A-A236-7AFB-93825540602A}"/>
              </a:ext>
            </a:extLst>
          </p:cNvPr>
          <p:cNvSpPr txBox="1"/>
          <p:nvPr/>
        </p:nvSpPr>
        <p:spPr>
          <a:xfrm>
            <a:off x="323849" y="7304424"/>
            <a:ext cx="3705226" cy="800219"/>
          </a:xfrm>
          <a:prstGeom prst="rect">
            <a:avLst/>
          </a:prstGeom>
          <a:noFill/>
        </p:spPr>
        <p:txBody>
          <a:bodyPr wrap="square" rtlCol="0">
            <a:spAutoFit/>
          </a:bodyPr>
          <a:lstStyle/>
          <a:p>
            <a:r>
              <a:rPr lang="en-US" sz="2800" dirty="0">
                <a:solidFill>
                  <a:schemeClr val="tx1">
                    <a:lumMod val="95000"/>
                    <a:lumOff val="5000"/>
                  </a:schemeClr>
                </a:solidFill>
                <a:latin typeface="Algerian" panose="04020705040A02060702" pitchFamily="82" charset="0"/>
              </a:rPr>
              <a:t>By: Priya Tripathi</a:t>
            </a:r>
          </a:p>
          <a:p>
            <a:endParaRPr lang="en-IN" dirty="0"/>
          </a:p>
        </p:txBody>
      </p:sp>
      <p:pic>
        <p:nvPicPr>
          <p:cNvPr id="12" name="Picture 11">
            <a:extLst>
              <a:ext uri="{FF2B5EF4-FFF2-40B4-BE49-F238E27FC236}">
                <a16:creationId xmlns:a16="http://schemas.microsoft.com/office/drawing/2014/main" id="{C9DACCA3-54D9-0325-AAA5-039D1506E08F}"/>
              </a:ext>
            </a:extLst>
          </p:cNvPr>
          <p:cNvPicPr>
            <a:picLocks noChangeAspect="1"/>
          </p:cNvPicPr>
          <p:nvPr/>
        </p:nvPicPr>
        <p:blipFill>
          <a:blip r:embed="rId3"/>
          <a:stretch>
            <a:fillRect/>
          </a:stretch>
        </p:blipFill>
        <p:spPr>
          <a:xfrm>
            <a:off x="3248026" y="2419350"/>
            <a:ext cx="7334250" cy="47601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136827"/>
            <a:ext cx="10014942"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Feature Engineering and Size Impact</a:t>
            </a:r>
            <a:endParaRPr lang="en-US" sz="4650" dirty="0"/>
          </a:p>
        </p:txBody>
      </p:sp>
      <p:sp>
        <p:nvSpPr>
          <p:cNvPr id="4" name="Text 1"/>
          <p:cNvSpPr/>
          <p:nvPr/>
        </p:nvSpPr>
        <p:spPr>
          <a:xfrm>
            <a:off x="793790" y="5221248"/>
            <a:ext cx="13042821" cy="72580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We will further analyze the impact of features and size on house prices. We will explore relationships between key features (e.g., number of bedrooms, bathrooms, square footage) and house prices.</a:t>
            </a:r>
            <a:endParaRPr lang="en-US" sz="1750" dirty="0"/>
          </a:p>
        </p:txBody>
      </p:sp>
      <p:sp>
        <p:nvSpPr>
          <p:cNvPr id="5" name="Text 2"/>
          <p:cNvSpPr/>
          <p:nvPr/>
        </p:nvSpPr>
        <p:spPr>
          <a:xfrm>
            <a:off x="793790" y="6202204"/>
            <a:ext cx="13042821" cy="72580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We will identify how these features collectively contribute to the valuation, providing insights into the importance of different aspects of a property.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55375"/>
            <a:ext cx="11375231"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Market Trends and Customer Preferences</a:t>
            </a:r>
            <a:endParaRPr lang="en-US" sz="4650" dirty="0"/>
          </a:p>
        </p:txBody>
      </p:sp>
      <p:sp>
        <p:nvSpPr>
          <p:cNvPr id="4" name="Text 1"/>
          <p:cNvSpPr/>
          <p:nvPr/>
        </p:nvSpPr>
        <p:spPr>
          <a:xfrm>
            <a:off x="793790" y="5039797"/>
            <a:ext cx="13042821" cy="72580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We will explore historical pricing trends over time and understand market influences. We will analyze the dataset temporally, looking at trends in house prices over different periods.</a:t>
            </a:r>
            <a:endParaRPr lang="en-US" sz="1750" dirty="0"/>
          </a:p>
        </p:txBody>
      </p:sp>
      <p:sp>
        <p:nvSpPr>
          <p:cNvPr id="5" name="Text 2"/>
          <p:cNvSpPr/>
          <p:nvPr/>
        </p:nvSpPr>
        <p:spPr>
          <a:xfrm>
            <a:off x="793790" y="6020753"/>
            <a:ext cx="130428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We will also investigate how customer preferences and amenities impact house prices. We will examine the dataset to understand how specific amenities (e.g., swimming pool, garage) impact house prices. We will analyze customer feedback or reviews to gauge the perceived value of these amenities.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8825A-D330-142A-045D-366F4A813812}"/>
              </a:ext>
            </a:extLst>
          </p:cNvPr>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50" y="632460"/>
            <a:ext cx="7556500" cy="2795905"/>
          </a:xfrm>
          <a:prstGeom prst="rect">
            <a:avLst/>
          </a:prstGeom>
          <a:noFill/>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Exploratory Data Analysis for Real Estate Pricing</a:t>
            </a:r>
            <a:endParaRPr lang="en-US" sz="4650" dirty="0"/>
          </a:p>
        </p:txBody>
      </p:sp>
      <p:sp>
        <p:nvSpPr>
          <p:cNvPr id="4" name="Text 1"/>
          <p:cNvSpPr/>
          <p:nvPr/>
        </p:nvSpPr>
        <p:spPr>
          <a:xfrm>
            <a:off x="6280190" y="3977283"/>
            <a:ext cx="7556421"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This presentation explores the dynamics of house valuation in a dynamic market. We will delve into the data to identify key variables that influence house prices, uncovering patterns and trends that can inform strategic decisions and enhance business opportunities.</a:t>
            </a:r>
            <a:endParaRPr lang="en-US" sz="1750" dirty="0"/>
          </a:p>
        </p:txBody>
      </p:sp>
      <p:sp>
        <p:nvSpPr>
          <p:cNvPr id="5" name="Shape 2"/>
          <p:cNvSpPr/>
          <p:nvPr/>
        </p:nvSpPr>
        <p:spPr>
          <a:xfrm>
            <a:off x="6280190" y="5700951"/>
            <a:ext cx="362903" cy="362903"/>
          </a:xfrm>
          <a:prstGeom prst="roundRect">
            <a:avLst>
              <a:gd name="adj" fmla="val 25194296"/>
            </a:avLst>
          </a:prstGeom>
          <a:noFill/>
          <a:ln w="7620">
            <a:solidFill>
              <a:srgbClr val="FFFFFF"/>
            </a:solidFill>
            <a:prstDash val="soli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13290"/>
            <a:ext cx="5954197"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Problem Statement</a:t>
            </a:r>
            <a:endParaRPr lang="en-US" sz="4650" dirty="0"/>
          </a:p>
        </p:txBody>
      </p:sp>
      <p:sp>
        <p:nvSpPr>
          <p:cNvPr id="3" name="Text 1"/>
          <p:cNvSpPr/>
          <p:nvPr/>
        </p:nvSpPr>
        <p:spPr>
          <a:xfrm>
            <a:off x="793790" y="3824526"/>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The Challenge</a:t>
            </a:r>
            <a:endParaRPr lang="en-US" sz="2300" dirty="0"/>
          </a:p>
        </p:txBody>
      </p:sp>
      <p:sp>
        <p:nvSpPr>
          <p:cNvPr id="4" name="Text 2"/>
          <p:cNvSpPr/>
          <p:nvPr/>
        </p:nvSpPr>
        <p:spPr>
          <a:xfrm>
            <a:off x="793790" y="4423410"/>
            <a:ext cx="6244709"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Determining an optimal and competitive price for a house is a multifaceted challenge in the dynamic real estate market.</a:t>
            </a:r>
            <a:endParaRPr lang="en-US" sz="1750" dirty="0"/>
          </a:p>
        </p:txBody>
      </p:sp>
      <p:sp>
        <p:nvSpPr>
          <p:cNvPr id="5" name="Text 3"/>
          <p:cNvSpPr/>
          <p:nvPr/>
        </p:nvSpPr>
        <p:spPr>
          <a:xfrm>
            <a:off x="7599521" y="3824526"/>
            <a:ext cx="2977039" cy="372070"/>
          </a:xfrm>
          <a:prstGeom prst="rect">
            <a:avLst/>
          </a:prstGeom>
          <a:noFill/>
        </p:spPr>
        <p:txBody>
          <a:bodyPr wrap="none" lIns="0" tIns="0" rIns="0" bIns="0" rtlCol="0" anchor="t"/>
          <a:lstStyle/>
          <a:p>
            <a:pPr marL="0" indent="0">
              <a:lnSpc>
                <a:spcPts val="2900"/>
              </a:lnSpc>
              <a:buNone/>
            </a:pPr>
            <a:r>
              <a:rPr lang="en-US" sz="2300" b="1" dirty="0">
                <a:solidFill>
                  <a:srgbClr val="000000"/>
                </a:solidFill>
                <a:latin typeface="Petrona Bold" pitchFamily="34" charset="0"/>
                <a:ea typeface="Petrona Bold" pitchFamily="34" charset="-122"/>
                <a:cs typeface="Petrona Bold" pitchFamily="34" charset="-120"/>
              </a:rPr>
              <a:t>The Goal</a:t>
            </a:r>
            <a:endParaRPr lang="en-US" sz="2300" dirty="0"/>
          </a:p>
        </p:txBody>
      </p:sp>
      <p:sp>
        <p:nvSpPr>
          <p:cNvPr id="6" name="Text 4"/>
          <p:cNvSpPr/>
          <p:nvPr/>
        </p:nvSpPr>
        <p:spPr>
          <a:xfrm>
            <a:off x="7599521" y="4423410"/>
            <a:ext cx="6244709"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Conduct a comprehensive analysis to identify and understand the variables that significantly influence house prices.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93344"/>
            <a:ext cx="5954197"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Situation Overview</a:t>
            </a:r>
            <a:endParaRPr lang="en-US" sz="4650" dirty="0"/>
          </a:p>
        </p:txBody>
      </p:sp>
      <p:sp>
        <p:nvSpPr>
          <p:cNvPr id="4" name="Text 1"/>
          <p:cNvSpPr/>
          <p:nvPr/>
        </p:nvSpPr>
        <p:spPr>
          <a:xfrm>
            <a:off x="6280190" y="3077766"/>
            <a:ext cx="7556421"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The real estate industry is inherently complex, influenced by numerous factors that collectively impact the pricing of residential properties. We will navigate through this complexity and extract meaningful insights from the available data.</a:t>
            </a:r>
            <a:endParaRPr lang="en-US" sz="1750" dirty="0"/>
          </a:p>
        </p:txBody>
      </p:sp>
      <p:sp>
        <p:nvSpPr>
          <p:cNvPr id="5" name="Text 2"/>
          <p:cNvSpPr/>
          <p:nvPr/>
        </p:nvSpPr>
        <p:spPr>
          <a:xfrm>
            <a:off x="6280190" y="4784527"/>
            <a:ext cx="7556421"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The dataset comprises diverse parameters such as location, size, amenities, market trends, economic indicators, and historical transaction data. We will unravel their interdependencies through meticulous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39823"/>
            <a:ext cx="7556421" cy="1488519"/>
          </a:xfrm>
          <a:prstGeom prst="rect">
            <a:avLst/>
          </a:prstGeom>
          <a:noFill/>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Exploratory Data Analysis (EDA)</a:t>
            </a:r>
            <a:endParaRPr lang="en-US" sz="4650" dirty="0"/>
          </a:p>
        </p:txBody>
      </p:sp>
      <p:sp>
        <p:nvSpPr>
          <p:cNvPr id="4" name="Text 1"/>
          <p:cNvSpPr/>
          <p:nvPr/>
        </p:nvSpPr>
        <p:spPr>
          <a:xfrm>
            <a:off x="793790" y="3268504"/>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EDA serves as the cornerstone of any data-driven project, playing a pivotal role in unraveling the complex patterns and insights hidden within datasets.</a:t>
            </a:r>
            <a:endParaRPr lang="en-US" sz="1750" dirty="0"/>
          </a:p>
        </p:txBody>
      </p:sp>
      <p:sp>
        <p:nvSpPr>
          <p:cNvPr id="5" name="Text 2"/>
          <p:cNvSpPr/>
          <p:nvPr/>
        </p:nvSpPr>
        <p:spPr>
          <a:xfrm>
            <a:off x="793790" y="4612362"/>
            <a:ext cx="7556421" cy="217741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In the context of our real estate pricing project, EDA acts as the compass guiding us through the myriad variables that influence house valuations. By thoroughly examining the dataset through the lens of EDA, we gain a deeper understanding of the underlying dynamics in the real estate market, facilitating informed decision-making and strategic positioning of properties.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56247"/>
            <a:ext cx="5954197"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Importance of EDA</a:t>
            </a:r>
            <a:endParaRPr lang="en-US" sz="4650" dirty="0"/>
          </a:p>
        </p:txBody>
      </p:sp>
      <p:sp>
        <p:nvSpPr>
          <p:cNvPr id="4" name="Text 1"/>
          <p:cNvSpPr/>
          <p:nvPr/>
        </p:nvSpPr>
        <p:spPr>
          <a:xfrm>
            <a:off x="793790" y="3440668"/>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EDA is indispensable in extracting actionable insights from raw data, especially in domains like real estate where numerous factors contribute to the final property value.</a:t>
            </a:r>
            <a:endParaRPr lang="en-US" sz="1750" dirty="0"/>
          </a:p>
        </p:txBody>
      </p:sp>
      <p:sp>
        <p:nvSpPr>
          <p:cNvPr id="5" name="Text 2"/>
          <p:cNvSpPr/>
          <p:nvPr/>
        </p:nvSpPr>
        <p:spPr>
          <a:xfrm>
            <a:off x="793790" y="4784527"/>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Through EDA, we can identify key variables that significantly impact house prices, allowing us to tailor pricing strategies, enhance customer satisfaction, and gain a competitive edge in the market.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0692"/>
            <a:ext cx="9686330"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Steps in EDA for Real Estate Pricing</a:t>
            </a:r>
            <a:endParaRPr lang="en-US" sz="4650" dirty="0"/>
          </a:p>
        </p:txBody>
      </p:sp>
      <p:sp>
        <p:nvSpPr>
          <p:cNvPr id="3" name="Shape 1"/>
          <p:cNvSpPr/>
          <p:nvPr/>
        </p:nvSpPr>
        <p:spPr>
          <a:xfrm>
            <a:off x="793790" y="2223730"/>
            <a:ext cx="510302" cy="510302"/>
          </a:xfrm>
          <a:prstGeom prst="roundRect">
            <a:avLst>
              <a:gd name="adj" fmla="val 18669"/>
            </a:avLst>
          </a:prstGeom>
          <a:solidFill>
            <a:srgbClr val="CCEEFF"/>
          </a:solidFill>
          <a:ln w="7620">
            <a:solidFill>
              <a:srgbClr val="B2D4E5"/>
            </a:solidFill>
            <a:prstDash val="solid"/>
          </a:ln>
        </p:spPr>
      </p:sp>
      <p:sp>
        <p:nvSpPr>
          <p:cNvPr id="4" name="Text 2"/>
          <p:cNvSpPr/>
          <p:nvPr/>
        </p:nvSpPr>
        <p:spPr>
          <a:xfrm>
            <a:off x="972503" y="2300168"/>
            <a:ext cx="152876" cy="357307"/>
          </a:xfrm>
          <a:prstGeom prst="rect">
            <a:avLst/>
          </a:prstGeom>
          <a:noFill/>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sp>
        <p:nvSpPr>
          <p:cNvPr id="5" name="Text 3"/>
          <p:cNvSpPr/>
          <p:nvPr/>
        </p:nvSpPr>
        <p:spPr>
          <a:xfrm>
            <a:off x="1530906" y="2223730"/>
            <a:ext cx="3459242" cy="744141"/>
          </a:xfrm>
          <a:prstGeom prst="rect">
            <a:avLst/>
          </a:prstGeom>
          <a:noFill/>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Feature Engineering and Size Impact</a:t>
            </a:r>
            <a:endParaRPr lang="en-US" sz="2300" dirty="0"/>
          </a:p>
        </p:txBody>
      </p:sp>
      <p:sp>
        <p:nvSpPr>
          <p:cNvPr id="6" name="Text 4"/>
          <p:cNvSpPr/>
          <p:nvPr/>
        </p:nvSpPr>
        <p:spPr>
          <a:xfrm>
            <a:off x="1530906" y="3103959"/>
            <a:ext cx="3459242" cy="3629025"/>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Engineer new features capturing relevant information such as price per square foot or the age of the property. Visualize the relationship between key features like bedrooms, bathrooms, and square footage with house prices, determining their impact on valuation.</a:t>
            </a:r>
            <a:endParaRPr lang="en-US" sz="1750" dirty="0"/>
          </a:p>
        </p:txBody>
      </p:sp>
      <p:sp>
        <p:nvSpPr>
          <p:cNvPr id="7" name="Shape 5"/>
          <p:cNvSpPr/>
          <p:nvPr/>
        </p:nvSpPr>
        <p:spPr>
          <a:xfrm>
            <a:off x="5216962" y="2223730"/>
            <a:ext cx="510302" cy="510302"/>
          </a:xfrm>
          <a:prstGeom prst="roundRect">
            <a:avLst>
              <a:gd name="adj" fmla="val 18669"/>
            </a:avLst>
          </a:prstGeom>
          <a:solidFill>
            <a:srgbClr val="CCEEFF"/>
          </a:solidFill>
          <a:ln w="7620">
            <a:solidFill>
              <a:srgbClr val="B2D4E5"/>
            </a:solidFill>
            <a:prstDash val="solid"/>
          </a:ln>
        </p:spPr>
      </p:sp>
      <p:sp>
        <p:nvSpPr>
          <p:cNvPr id="8" name="Text 6"/>
          <p:cNvSpPr/>
          <p:nvPr/>
        </p:nvSpPr>
        <p:spPr>
          <a:xfrm>
            <a:off x="5370790" y="2300168"/>
            <a:ext cx="202525" cy="357307"/>
          </a:xfrm>
          <a:prstGeom prst="rect">
            <a:avLst/>
          </a:prstGeom>
          <a:noFill/>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sp>
        <p:nvSpPr>
          <p:cNvPr id="9" name="Text 7"/>
          <p:cNvSpPr/>
          <p:nvPr/>
        </p:nvSpPr>
        <p:spPr>
          <a:xfrm>
            <a:off x="5954078" y="2223730"/>
            <a:ext cx="3459242" cy="744141"/>
          </a:xfrm>
          <a:prstGeom prst="rect">
            <a:avLst/>
          </a:prstGeom>
          <a:noFill/>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Market Trends and Historical Pricing</a:t>
            </a:r>
            <a:endParaRPr lang="en-US" sz="2300" dirty="0"/>
          </a:p>
        </p:txBody>
      </p:sp>
      <p:sp>
        <p:nvSpPr>
          <p:cNvPr id="10" name="Text 8"/>
          <p:cNvSpPr/>
          <p:nvPr/>
        </p:nvSpPr>
        <p:spPr>
          <a:xfrm>
            <a:off x="5954078" y="3103959"/>
            <a:ext cx="3459242" cy="290322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Analyze historical pricing trends over time, considering external factors like economic indicators. Create time-series visualizations to understand how market trends influence house prices, helping predict future valuation trends.</a:t>
            </a:r>
            <a:endParaRPr lang="en-US" sz="1750" dirty="0"/>
          </a:p>
        </p:txBody>
      </p:sp>
      <p:sp>
        <p:nvSpPr>
          <p:cNvPr id="11" name="Shape 9"/>
          <p:cNvSpPr/>
          <p:nvPr/>
        </p:nvSpPr>
        <p:spPr>
          <a:xfrm>
            <a:off x="9640133" y="2223730"/>
            <a:ext cx="510302" cy="510302"/>
          </a:xfrm>
          <a:prstGeom prst="roundRect">
            <a:avLst>
              <a:gd name="adj" fmla="val 18669"/>
            </a:avLst>
          </a:prstGeom>
          <a:solidFill>
            <a:srgbClr val="CCEEFF"/>
          </a:solidFill>
          <a:ln w="7620">
            <a:solidFill>
              <a:srgbClr val="B2D4E5"/>
            </a:solidFill>
            <a:prstDash val="solid"/>
          </a:ln>
        </p:spPr>
      </p:sp>
      <p:sp>
        <p:nvSpPr>
          <p:cNvPr id="12" name="Text 10"/>
          <p:cNvSpPr/>
          <p:nvPr/>
        </p:nvSpPr>
        <p:spPr>
          <a:xfrm>
            <a:off x="9794200" y="2300168"/>
            <a:ext cx="202168" cy="357307"/>
          </a:xfrm>
          <a:prstGeom prst="rect">
            <a:avLst/>
          </a:prstGeom>
          <a:noFill/>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sp>
        <p:nvSpPr>
          <p:cNvPr id="13" name="Text 11"/>
          <p:cNvSpPr/>
          <p:nvPr/>
        </p:nvSpPr>
        <p:spPr>
          <a:xfrm>
            <a:off x="10377249" y="2223730"/>
            <a:ext cx="3459242" cy="744141"/>
          </a:xfrm>
          <a:prstGeom prst="rect">
            <a:avLst/>
          </a:prstGeom>
          <a:noFill/>
        </p:spPr>
        <p:txBody>
          <a:bodyPr wrap="squar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Customer Preferences and Amenities</a:t>
            </a:r>
            <a:endParaRPr lang="en-US" sz="2300" dirty="0"/>
          </a:p>
        </p:txBody>
      </p:sp>
      <p:sp>
        <p:nvSpPr>
          <p:cNvPr id="14" name="Text 12"/>
          <p:cNvSpPr/>
          <p:nvPr/>
        </p:nvSpPr>
        <p:spPr>
          <a:xfrm>
            <a:off x="10377249" y="3103959"/>
            <a:ext cx="3459242" cy="435483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Explore the influence of customer preferences and amenities on house prices. Utilize sentiment analysis on customer feedback to gauge the perceived value of specific features. Apply clustering algorithms to group houses with similar amenity profiles, revealing distinct market segments and pricing strategies.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56247"/>
            <a:ext cx="7367587" cy="744260"/>
          </a:xfrm>
          <a:prstGeom prst="rect">
            <a:avLst/>
          </a:prstGeom>
          <a:noFill/>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 Loading and Cleaning</a:t>
            </a:r>
            <a:endParaRPr lang="en-US" sz="4650" dirty="0"/>
          </a:p>
        </p:txBody>
      </p:sp>
      <p:sp>
        <p:nvSpPr>
          <p:cNvPr id="4" name="Text 1"/>
          <p:cNvSpPr/>
          <p:nvPr/>
        </p:nvSpPr>
        <p:spPr>
          <a:xfrm>
            <a:off x="6280190" y="3440668"/>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The first step in our EDA journey is to load the real estate pricing dataset into a Pandas DataFrame. This allows us to manipulate and analyze the data efficiently.</a:t>
            </a:r>
            <a:endParaRPr lang="en-US" sz="1750" dirty="0"/>
          </a:p>
        </p:txBody>
      </p:sp>
      <p:sp>
        <p:nvSpPr>
          <p:cNvPr id="5" name="Text 2"/>
          <p:cNvSpPr/>
          <p:nvPr/>
        </p:nvSpPr>
        <p:spPr>
          <a:xfrm>
            <a:off x="6280190" y="4784527"/>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Next, we will clean the dataset by handling missing values, removing duplicates, and addressing any anomalies. This ensures data quality and accuracy for our analysis.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2725"/>
            <a:ext cx="7556421" cy="1488519"/>
          </a:xfrm>
          <a:prstGeom prst="rect">
            <a:avLst/>
          </a:prstGeom>
          <a:noFill/>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Univariate and Multivariate Analysis</a:t>
            </a:r>
            <a:endParaRPr lang="en-US" sz="4650" dirty="0"/>
          </a:p>
        </p:txBody>
      </p:sp>
      <p:sp>
        <p:nvSpPr>
          <p:cNvPr id="4" name="Text 1"/>
          <p:cNvSpPr/>
          <p:nvPr/>
        </p:nvSpPr>
        <p:spPr>
          <a:xfrm>
            <a:off x="6280190" y="3631406"/>
            <a:ext cx="7556421" cy="1088708"/>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We will conduct a univariate analysis to understand the distribution of key variables like house prices. We will utilize histograms, kernel density plots, or other visualizations to gain insights into the data.</a:t>
            </a:r>
            <a:endParaRPr lang="en-US" sz="1750" dirty="0"/>
          </a:p>
        </p:txBody>
      </p:sp>
      <p:sp>
        <p:nvSpPr>
          <p:cNvPr id="5" name="Text 2"/>
          <p:cNvSpPr/>
          <p:nvPr/>
        </p:nvSpPr>
        <p:spPr>
          <a:xfrm>
            <a:off x="6280190" y="4975265"/>
            <a:ext cx="7556421" cy="1451610"/>
          </a:xfrm>
          <a:prstGeom prst="rect">
            <a:avLst/>
          </a:prstGeom>
          <a:noFill/>
        </p:spPr>
        <p:txBody>
          <a:bodyPr wrap="square" lIns="0" tIns="0" rIns="0" bIns="0" rtlCol="0" anchor="t"/>
          <a:lstStyle/>
          <a:p>
            <a:pPr marL="0" indent="0">
              <a:lnSpc>
                <a:spcPts val="2850"/>
              </a:lnSpc>
              <a:buNone/>
            </a:pPr>
            <a:r>
              <a:rPr lang="en-US" sz="1750" dirty="0">
                <a:solidFill>
                  <a:srgbClr val="272525"/>
                </a:solidFill>
                <a:latin typeface="Inter" panose="02000503000000020004" pitchFamily="34" charset="0"/>
                <a:ea typeface="Inter" panose="02000503000000020004" pitchFamily="34" charset="-122"/>
                <a:cs typeface="Inter" panose="02000503000000020004" pitchFamily="34" charset="-120"/>
              </a:rPr>
              <a:t>Next, we will perform multivariate analysis to understand the correlations and dependencies between various features. We will utilize techniques like correlation matrices or scatterplot matrices for a comprehensive view.</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779</Words>
  <Application>Microsoft Office PowerPoint</Application>
  <PresentationFormat>Custom</PresentationFormat>
  <Paragraphs>51</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Algerian</vt:lpstr>
      <vt:lpstr>Arial</vt:lpstr>
      <vt:lpstr>Petrona Bold</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 TRIPATHI</cp:lastModifiedBy>
  <cp:revision>5</cp:revision>
  <dcterms:created xsi:type="dcterms:W3CDTF">2025-02-07T17:57:00Z</dcterms:created>
  <dcterms:modified xsi:type="dcterms:W3CDTF">2025-02-13T08:51:14Z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0307717E5BB94103AE7E394C6F111D99_12</vt:lpwstr>
  </property>
  <property fmtid="{D5CDD505-2E9C-101B-9397-08002B2CF9AE}" pid="3" name="KSOProductBuildVer">
    <vt:lpwstr>1033-12.2.0.19805</vt:lpwstr>
  </property>
</Properties>
</file>